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5"/>
  </p:notesMasterIdLst>
  <p:sldIdLst>
    <p:sldId id="258" r:id="rId2"/>
    <p:sldId id="260" r:id="rId3"/>
    <p:sldId id="259" r:id="rId4"/>
  </p:sldIdLst>
  <p:sldSz cx="9906000" cy="6858000" type="A4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548" y="9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406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3713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3713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786A15A6-6C6A-4782-87C3-E0D2253B0D4E}" type="datetimeFigureOut">
              <a:rPr lang="en-AU" smtClean="0"/>
              <a:t>19/09/2025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25488" y="741363"/>
            <a:ext cx="53467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72"/>
            <a:ext cx="5438140" cy="4443413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8825"/>
            <a:ext cx="2945659" cy="493713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378825"/>
            <a:ext cx="2945659" cy="493713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9EF1F642-4C80-4AB9-A814-FEA336413AE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2228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5488" y="741363"/>
            <a:ext cx="5346700" cy="3702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F642-4C80-4AB9-A814-FEA336413AEA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72661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1F642-4C80-4AB9-A814-FEA336413AEA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5450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25488" y="741363"/>
            <a:ext cx="5346700" cy="37020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F642-4C80-4AB9-A814-FEA336413AEA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1937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accent1">
                  <a:tint val="2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172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24976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23783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6824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8106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9405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9039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71611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65536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1585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793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latinLnBrk="0" hangingPunct="1"/>
            <a:fld id="{544213AF-26F6-41FA-8D85-E2C5388D6E58}" type="datetimeFigureOut">
              <a:rPr lang="en-US" smtClean="0"/>
              <a:pPr eaLnBrk="1" latinLnBrk="0" hangingPunct="1"/>
              <a:t>9/19/2025</a:t>
            </a:fld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BC35B-A44B-4119-B8DA-DE9E3DFADA20}" type="slidenum">
              <a:rPr kumimoji="0" lang="en-US" smtClean="0"/>
              <a:pPr eaLnBrk="1" latinLnBrk="0" hangingPunct="1"/>
              <a:t>‹#›</a:t>
            </a:fld>
            <a:endParaRPr kumimoji="0" lang="en-US" sz="1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420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jp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hyperlink" Target="mailto:Cornelia.Khaled@health.nsw.gov.au" TargetMode="External"/><Relationship Id="rId10" Type="http://schemas.openxmlformats.org/officeDocument/2006/relationships/image" Target="../media/image5.png"/><Relationship Id="rId4" Type="http://schemas.openxmlformats.org/officeDocument/2006/relationships/image" Target="../media/image2.jpg"/><Relationship Id="rId9" Type="http://schemas.openxmlformats.org/officeDocument/2006/relationships/hyperlink" Target="https://nswhealth.sharepoint.com/:u:/r/sites/MoHCashShare-MOH/Shared%20Documents/HIPP%20Misc.%20and%20Donations%20Working%20Group/7.%20QR%20Codes%20for%20HE/SESLHD/other-payments_Prince%20of%20Wales%20Hospital-Course%20Fee%20%20Lower%20Limb%20Amputee%20Management.svg?e=4%3a1cd40712da894b89a05b88b10e3b77c0&amp;web=1&amp;sharingv2=true&amp;fromShare=true&amp;at=9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paynswhealth.health.nsw.gov.au/other-payments?healthOrganisation=SESLHD&amp;hospital=Prince%20of%20Wales%20Hospital&amp;service=Course%20Fee%20-%20Lower%20Limb%20Amputee%20Managemen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714" y="1472808"/>
            <a:ext cx="2808242" cy="463246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98" t="-363" r="-38898" b="363"/>
          <a:stretch/>
        </p:blipFill>
        <p:spPr>
          <a:xfrm>
            <a:off x="704528" y="1569460"/>
            <a:ext cx="8073470" cy="4842135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704528" y="5013176"/>
            <a:ext cx="5265228" cy="10920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Rounded Rectangle 6"/>
          <p:cNvSpPr/>
          <p:nvPr/>
        </p:nvSpPr>
        <p:spPr>
          <a:xfrm>
            <a:off x="704528" y="3789040"/>
            <a:ext cx="2592288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4515" y="51502"/>
            <a:ext cx="8915400" cy="1143000"/>
          </a:xfrm>
        </p:spPr>
        <p:txBody>
          <a:bodyPr>
            <a:normAutofit/>
          </a:bodyPr>
          <a:lstStyle/>
          <a:p>
            <a:pPr algn="ctr"/>
            <a:br>
              <a:rPr lang="en-AU" sz="1800"/>
            </a:br>
            <a:endParaRPr lang="en-AU" sz="1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22" y="0"/>
            <a:ext cx="9818778" cy="6858000"/>
          </a:xfrm>
        </p:spPr>
        <p:txBody>
          <a:bodyPr>
            <a:normAutofit fontScale="25000" lnSpcReduction="20000"/>
          </a:bodyPr>
          <a:lstStyle/>
          <a:p>
            <a:pPr algn="ctr"/>
            <a:endParaRPr lang="en-AU" sz="6400" dirty="0">
              <a:latin typeface="Baskerville Old Face" pitchFamily="18" charset="0"/>
            </a:endParaRPr>
          </a:p>
          <a:p>
            <a:pPr algn="ctr"/>
            <a:r>
              <a:rPr lang="en-AU" sz="6400" dirty="0">
                <a:latin typeface="Baskerville Old Face" pitchFamily="18" charset="0"/>
              </a:rPr>
              <a:t>           </a:t>
            </a:r>
            <a:r>
              <a:rPr lang="en-AU" sz="9600" dirty="0">
                <a:solidFill>
                  <a:srgbClr val="002060"/>
                </a:solidFill>
              </a:rPr>
              <a:t>Lower Limb</a:t>
            </a:r>
          </a:p>
          <a:p>
            <a:pPr algn="ctr"/>
            <a:r>
              <a:rPr lang="en-AU" sz="9600" dirty="0">
                <a:solidFill>
                  <a:srgbClr val="002060"/>
                </a:solidFill>
              </a:rPr>
              <a:t> Amputee Management Course</a:t>
            </a:r>
            <a:br>
              <a:rPr lang="en-AU" sz="9600" dirty="0">
                <a:solidFill>
                  <a:srgbClr val="002060"/>
                </a:solidFill>
              </a:rPr>
            </a:br>
            <a:r>
              <a:rPr lang="en-AU" sz="9600" dirty="0">
                <a:solidFill>
                  <a:srgbClr val="002060"/>
                </a:solidFill>
              </a:rPr>
              <a:t>24 November – 28 November 2025</a:t>
            </a:r>
          </a:p>
          <a:p>
            <a:r>
              <a:rPr lang="en-AU" sz="6400" dirty="0">
                <a:latin typeface="Baskerville Old Face" pitchFamily="18" charset="0"/>
              </a:rPr>
              <a:t> </a:t>
            </a:r>
          </a:p>
          <a:p>
            <a:endParaRPr lang="en-AU" sz="4800" dirty="0">
              <a:solidFill>
                <a:schemeClr val="tx1"/>
              </a:solidFill>
              <a:latin typeface="Baskerville Old Face" pitchFamily="18" charset="0"/>
            </a:endParaRPr>
          </a:p>
          <a:p>
            <a:r>
              <a:rPr lang="en-AU" sz="6400" dirty="0">
                <a:solidFill>
                  <a:schemeClr val="tx1"/>
                </a:solidFill>
              </a:rPr>
              <a:t>             </a:t>
            </a:r>
          </a:p>
          <a:p>
            <a:pPr algn="ctr"/>
            <a:endParaRPr lang="en-AU" sz="11200" dirty="0">
              <a:solidFill>
                <a:schemeClr val="tx1"/>
              </a:solidFill>
              <a:latin typeface="Baskerville Old Face" pitchFamily="18" charset="0"/>
            </a:endParaRPr>
          </a:p>
          <a:p>
            <a:pPr algn="ctr"/>
            <a:r>
              <a:rPr lang="en-AU" sz="11200" dirty="0">
                <a:solidFill>
                  <a:srgbClr val="002060"/>
                </a:solidFill>
              </a:rPr>
              <a:t>           Online Format</a:t>
            </a:r>
          </a:p>
          <a:p>
            <a:pPr algn="ctr"/>
            <a:r>
              <a:rPr lang="en-AU" sz="11200" dirty="0">
                <a:solidFill>
                  <a:srgbClr val="002060"/>
                </a:solidFill>
              </a:rPr>
              <a:t>                             $800.00 </a:t>
            </a:r>
            <a:r>
              <a:rPr lang="en-AU" sz="4800" dirty="0">
                <a:solidFill>
                  <a:schemeClr val="bg1"/>
                </a:solidFill>
                <a:latin typeface="Constantia "/>
              </a:rPr>
              <a:t>Information: </a:t>
            </a:r>
          </a:p>
          <a:p>
            <a:r>
              <a:rPr lang="en-AU" sz="4800" b="1" dirty="0">
                <a:solidFill>
                  <a:schemeClr val="bg1"/>
                </a:solidFill>
                <a:latin typeface="Constantia "/>
              </a:rPr>
              <a:t>                    Organiser:   Dr Greg Bowring</a:t>
            </a:r>
          </a:p>
          <a:p>
            <a:r>
              <a:rPr lang="en-AU" sz="4800" dirty="0">
                <a:solidFill>
                  <a:schemeClr val="tx1"/>
                </a:solidFill>
                <a:latin typeface="Constantia "/>
              </a:rPr>
              <a:t>                 </a:t>
            </a:r>
            <a:r>
              <a:rPr lang="en-AU" sz="4800" dirty="0">
                <a:solidFill>
                  <a:schemeClr val="bg1"/>
                </a:solidFill>
                <a:latin typeface="Constantia "/>
              </a:rPr>
              <a:t>Greg.Bowring@health.nsw.gov.au</a:t>
            </a:r>
          </a:p>
          <a:p>
            <a:r>
              <a:rPr lang="en-AU" sz="4800" dirty="0">
                <a:solidFill>
                  <a:schemeClr val="tx1"/>
                </a:solidFill>
                <a:latin typeface="Constantia "/>
              </a:rPr>
              <a:t>                                                                                                                                                        		</a:t>
            </a:r>
          </a:p>
          <a:p>
            <a:r>
              <a:rPr lang="en-AU" sz="4800" dirty="0">
                <a:solidFill>
                  <a:schemeClr val="tx1"/>
                </a:solidFill>
                <a:latin typeface="Constantia "/>
              </a:rPr>
              <a:t>             </a:t>
            </a:r>
          </a:p>
          <a:p>
            <a:r>
              <a:rPr lang="en-AU" sz="4800" dirty="0">
                <a:latin typeface="Constantia "/>
              </a:rPr>
              <a:t>                    Registration:  Please email Cornelia Khaled</a:t>
            </a:r>
          </a:p>
          <a:p>
            <a:r>
              <a:rPr lang="en-AU" sz="4800" dirty="0">
                <a:latin typeface="Constantia "/>
              </a:rPr>
              <a:t>	</a:t>
            </a:r>
            <a:r>
              <a:rPr lang="en-AU" sz="4800" dirty="0">
                <a:latin typeface="Constantia 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Cornelia.Khaled@health.nsw.gov.au</a:t>
            </a:r>
            <a:r>
              <a:rPr lang="en-AU" sz="4800" dirty="0">
                <a:latin typeface="Constantia "/>
              </a:rPr>
              <a:t> </a:t>
            </a:r>
          </a:p>
          <a:p>
            <a:r>
              <a:rPr lang="en-AU" sz="4800" dirty="0">
                <a:latin typeface="Constantia "/>
              </a:rPr>
              <a:t>                    Tel. 02 9382 8599 </a:t>
            </a:r>
          </a:p>
          <a:p>
            <a:endParaRPr lang="en-AU" sz="4400" dirty="0">
              <a:latin typeface="Constantia "/>
            </a:endParaRPr>
          </a:p>
          <a:p>
            <a:endParaRPr lang="en-AU" sz="4400" dirty="0">
              <a:solidFill>
                <a:schemeClr val="tx1"/>
              </a:solidFill>
              <a:latin typeface="Constantia "/>
            </a:endParaRPr>
          </a:p>
          <a:p>
            <a:pPr algn="ctr"/>
            <a:endParaRPr lang="en-AU" sz="1200" dirty="0">
              <a:solidFill>
                <a:schemeClr val="tx1"/>
              </a:solidFill>
            </a:endParaRPr>
          </a:p>
          <a:p>
            <a:r>
              <a:rPr lang="en-AU" sz="1200" dirty="0">
                <a:solidFill>
                  <a:schemeClr val="tx1"/>
                </a:solidFill>
              </a:rPr>
              <a:t>                                                                        </a:t>
            </a:r>
          </a:p>
          <a:p>
            <a:pPr algn="ctr"/>
            <a:endParaRPr lang="en-AU" sz="1200" dirty="0">
              <a:solidFill>
                <a:schemeClr val="tx1"/>
              </a:solidFill>
            </a:endParaRPr>
          </a:p>
          <a:p>
            <a:r>
              <a:rPr lang="en-AU" sz="1200" dirty="0">
                <a:solidFill>
                  <a:schemeClr val="tx1"/>
                </a:solidFill>
              </a:rPr>
              <a:t>                     </a:t>
            </a:r>
          </a:p>
          <a:p>
            <a:endParaRPr lang="en-AU" sz="1200" dirty="0">
              <a:solidFill>
                <a:schemeClr val="tx1"/>
              </a:solidFill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87222" y="894545"/>
            <a:ext cx="333431" cy="49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0"/>
            </a:camera>
            <a:lightRig rig="threePt" dir="t"/>
          </a:scene3d>
        </p:spPr>
        <p:txBody>
          <a:bodyPr vert="vert270" wrap="square" lIns="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Image result for Prince of Wales hospital logo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23" y="51502"/>
            <a:ext cx="2808242" cy="1684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022031" y="623002"/>
            <a:ext cx="2458683" cy="72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58030" y="184791"/>
            <a:ext cx="2022528" cy="909210"/>
          </a:xfrm>
          <a:prstGeom prst="rect">
            <a:avLst/>
          </a:prstGeom>
        </p:spPr>
      </p:pic>
      <p:pic>
        <p:nvPicPr>
          <p:cNvPr id="4" name="Picture 2" descr="icon">
            <a:hlinkClick r:id="rId9"/>
            <a:extLst>
              <a:ext uri="{FF2B5EF4-FFF2-40B4-BE49-F238E27FC236}">
                <a16:creationId xmlns:a16="http://schemas.microsoft.com/office/drawing/2014/main" id="{5F56C033-79E1-EB54-A368-77F3E4D91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296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549B063C-367D-F9F3-424C-2083486F26B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3584848" y="2636912"/>
            <a:ext cx="2553056" cy="2534004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142ABD2-8AEC-3725-2AB5-4E4D079BF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Payment portal link: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DA4E81-A627-7613-24E8-A0BD37E13E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47" y="879302"/>
            <a:ext cx="8546506" cy="1325563"/>
          </a:xfrm>
        </p:spPr>
        <p:txBody>
          <a:bodyPr>
            <a:normAutofit/>
          </a:bodyPr>
          <a:lstStyle/>
          <a:p>
            <a:r>
              <a:rPr lang="en-AU" dirty="0">
                <a:hlinkClick r:id="rId4"/>
              </a:rPr>
              <a:t>NSW Health Payment Platform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3315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62"/>
          <a:stretch/>
        </p:blipFill>
        <p:spPr>
          <a:xfrm>
            <a:off x="1449402" y="406500"/>
            <a:ext cx="3885295" cy="25103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17"/>
          <a:stretch/>
        </p:blipFill>
        <p:spPr>
          <a:xfrm>
            <a:off x="4880992" y="249372"/>
            <a:ext cx="4429919" cy="27294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21" y="-109782"/>
            <a:ext cx="9567542" cy="2871659"/>
          </a:xfrm>
        </p:spPr>
        <p:txBody>
          <a:bodyPr>
            <a:normAutofit/>
          </a:bodyPr>
          <a:lstStyle/>
          <a:p>
            <a:r>
              <a:rPr lang="en-AU" sz="1300" b="1"/>
              <a:t>					</a:t>
            </a:r>
            <a:br>
              <a:rPr lang="en-AU" sz="1000"/>
            </a:br>
            <a:br>
              <a:rPr lang="en-AU" sz="1000"/>
            </a:br>
            <a:r>
              <a:rPr lang="en-AU" sz="1000"/>
              <a:t>						</a:t>
            </a:r>
            <a:br>
              <a:rPr lang="en-AU" sz="1000" i="1"/>
            </a:br>
            <a:r>
              <a:rPr lang="en-AU" sz="1000" b="0" i="1"/>
              <a:t>									</a:t>
            </a:r>
            <a:r>
              <a:rPr lang="en-AU" sz="1000" b="0"/>
              <a:t>		</a:t>
            </a:r>
            <a:endParaRPr lang="en-AU" sz="1000" b="0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2852936"/>
            <a:ext cx="9906000" cy="576064"/>
          </a:xfrm>
        </p:spPr>
        <p:txBody>
          <a:bodyPr>
            <a:normAutofit/>
          </a:bodyPr>
          <a:lstStyle/>
          <a:p>
            <a:pPr algn="ctr"/>
            <a:r>
              <a:rPr lang="en-AU">
                <a:solidFill>
                  <a:schemeClr val="tx1"/>
                </a:solidFill>
              </a:rPr>
              <a:t>P    R    O    G    R    A    M</a:t>
            </a:r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56456" y="3386602"/>
            <a:ext cx="9849544" cy="360040"/>
          </a:xfrm>
        </p:spPr>
        <p:txBody>
          <a:bodyPr>
            <a:normAutofit fontScale="92500"/>
          </a:bodyPr>
          <a:lstStyle/>
          <a:p>
            <a:r>
              <a:rPr lang="en-AU"/>
              <a:t>          </a:t>
            </a:r>
            <a:r>
              <a:rPr lang="en-AU" sz="1900"/>
              <a:t>MONDAY    </a:t>
            </a:r>
            <a:r>
              <a:rPr lang="en-AU"/>
              <a:t>              TUESDAY                    WEDNESDAY                 THURSDAY                    FRIDAY </a:t>
            </a:r>
            <a:endParaRPr lang="en-AU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4013759" y="3393442"/>
            <a:ext cx="16498" cy="3467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80046" y="3335121"/>
            <a:ext cx="0" cy="34675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938168" y="3393442"/>
            <a:ext cx="38631" cy="3464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73772" y="4150004"/>
            <a:ext cx="1949667" cy="195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itchFamily="2" charset="2"/>
              <a:buChar char="Ø"/>
              <a:tabLst>
                <a:tab pos="265113" algn="l"/>
              </a:tabLst>
            </a:pPr>
            <a:r>
              <a:rPr lang="en-AU" sz="1000" b="1" dirty="0"/>
              <a:t>REGISTRATION </a:t>
            </a:r>
            <a:endParaRPr lang="en-AU" sz="1000" dirty="0"/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An introduction to Lower Limb Amputation and Prosthetics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Principles of Normal Gait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Gait Practical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Assessment for Rehabilitation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Measuring Outcomes – Amputees Rehabilitation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Amputation and Vascular surgery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Early post-op management </a:t>
            </a:r>
            <a:r>
              <a:rPr lang="en-AU" sz="900" dirty="0" err="1"/>
              <a:t>incl</a:t>
            </a:r>
            <a:r>
              <a:rPr lang="en-AU" sz="900" dirty="0"/>
              <a:t> RRD </a:t>
            </a:r>
            <a:r>
              <a:rPr lang="en-AU" sz="1200" dirty="0"/>
              <a:t> </a:t>
            </a:r>
            <a:r>
              <a:rPr lang="en-AU" sz="900" dirty="0"/>
              <a:t>fabrication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en-AU" sz="900" dirty="0"/>
              <a:t>Driving assessment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045052" y="4132244"/>
            <a:ext cx="20438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Biomechanics of the </a:t>
            </a:r>
            <a:r>
              <a:rPr lang="en-AU" sz="900" dirty="0" err="1"/>
              <a:t>transtibial</a:t>
            </a:r>
            <a:r>
              <a:rPr lang="en-AU" sz="900" dirty="0"/>
              <a:t> prosthesis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Components of partial foot &amp; transtibial prostheses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 err="1"/>
              <a:t>Transtibial</a:t>
            </a:r>
            <a:r>
              <a:rPr lang="en-AU" sz="900" dirty="0"/>
              <a:t> amputee gait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Gait training for amputees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Prescription principles for partial foot &amp; transtibial prostheses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Check-out procedure for the</a:t>
            </a:r>
          </a:p>
          <a:p>
            <a:r>
              <a:rPr lang="en-AU" sz="900" dirty="0"/>
              <a:t>       </a:t>
            </a:r>
            <a:r>
              <a:rPr lang="en-AU" sz="900" dirty="0" err="1"/>
              <a:t>transtibial</a:t>
            </a:r>
            <a:r>
              <a:rPr lang="en-AU" sz="900" dirty="0"/>
              <a:t> prosthesis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en-AU" sz="900" dirty="0"/>
              <a:t>Cases for prescription for </a:t>
            </a:r>
            <a:r>
              <a:rPr lang="en-AU" sz="900" dirty="0" err="1"/>
              <a:t>transtibial</a:t>
            </a:r>
            <a:r>
              <a:rPr lang="en-AU" sz="900" dirty="0"/>
              <a:t> prosthesis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013759" y="4133485"/>
            <a:ext cx="21062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Biomechanics of the </a:t>
            </a:r>
            <a:r>
              <a:rPr lang="en-AU" sz="900" dirty="0" err="1"/>
              <a:t>transfemoral</a:t>
            </a:r>
            <a:r>
              <a:rPr lang="en-AU" sz="900" dirty="0"/>
              <a:t> and knee disarticulation prosthesis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Components of  </a:t>
            </a:r>
            <a:r>
              <a:rPr lang="en-AU" sz="900" dirty="0" err="1"/>
              <a:t>transfemoral</a:t>
            </a:r>
            <a:r>
              <a:rPr lang="en-AU" sz="900" dirty="0"/>
              <a:t> and knee disarticulation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 err="1"/>
              <a:t>Transfemoral</a:t>
            </a:r>
            <a:r>
              <a:rPr lang="en-AU" sz="900" dirty="0"/>
              <a:t> Amputee Gait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Prescription principles for the transfemoral and knee disarticulation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Cases for prescription of </a:t>
            </a:r>
            <a:r>
              <a:rPr lang="en-AU" sz="900" dirty="0" err="1"/>
              <a:t>transfemoral</a:t>
            </a:r>
            <a:r>
              <a:rPr lang="en-AU" sz="900" dirty="0"/>
              <a:t> prosthesis</a:t>
            </a:r>
          </a:p>
          <a:p>
            <a:pPr marL="171450" indent="-171450">
              <a:buFont typeface="Wingdings" pitchFamily="2" charset="2"/>
              <a:buChar char="Ø"/>
            </a:pPr>
            <a:r>
              <a:rPr lang="en-AU" sz="900" dirty="0"/>
              <a:t>Check-out of  transfemoral prosthesis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The Artificial Limb Schemes in Australia 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80046" y="4122460"/>
            <a:ext cx="1838807" cy="161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Evidence based pain management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Amputee pain cases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Psychological effects of amputation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The Child with limb deficiency 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Paediatric cases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Helping amputees maximise independence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 err="1"/>
              <a:t>Osseointegration</a:t>
            </a:r>
            <a:r>
              <a:rPr lang="en-AU" sz="900" dirty="0"/>
              <a:t> and powered prostheses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961938" y="4122461"/>
            <a:ext cx="18876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Components of hip</a:t>
            </a:r>
          </a:p>
          <a:p>
            <a:r>
              <a:rPr lang="en-AU" sz="900" dirty="0"/>
              <a:t>       disarticulation  prostheses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Gait training hip disarticulation  </a:t>
            </a:r>
            <a:r>
              <a:rPr lang="en-AU" sz="900" dirty="0" err="1"/>
              <a:t>transpelvic</a:t>
            </a:r>
            <a:r>
              <a:rPr lang="en-AU" sz="900" dirty="0"/>
              <a:t> amputee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Sporting lower limb prostheses training for sport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Quiz</a:t>
            </a:r>
          </a:p>
          <a:p>
            <a:pPr marL="171450" lvl="0" indent="-171450">
              <a:buFont typeface="Wingdings" pitchFamily="2" charset="2"/>
              <a:buChar char="Ø"/>
            </a:pPr>
            <a:r>
              <a:rPr lang="en-AU" sz="900" dirty="0"/>
              <a:t>Clinic Presentations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8228" y="3374250"/>
            <a:ext cx="9906000" cy="68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0" y="3055030"/>
            <a:ext cx="990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0" y="3750151"/>
            <a:ext cx="990600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045052" y="3393442"/>
            <a:ext cx="0" cy="34645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461273" y="493271"/>
            <a:ext cx="2016225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- Surgical aspects</a:t>
            </a:r>
          </a:p>
          <a:p>
            <a:r>
              <a:rPr lang="en-AU" sz="1000" dirty="0"/>
              <a:t>- Assessment for Rehabilitation</a:t>
            </a:r>
          </a:p>
          <a:p>
            <a:r>
              <a:rPr lang="en-AU" sz="1000" dirty="0"/>
              <a:t>- Pain Management </a:t>
            </a:r>
          </a:p>
          <a:p>
            <a:r>
              <a:rPr lang="en-AU" sz="1000" dirty="0"/>
              <a:t>- Psychological aspects</a:t>
            </a:r>
          </a:p>
          <a:p>
            <a:r>
              <a:rPr lang="en-AU" sz="1000" dirty="0"/>
              <a:t>- Biomechanics</a:t>
            </a:r>
            <a:br>
              <a:rPr lang="en-AU" sz="1000" dirty="0"/>
            </a:br>
            <a:r>
              <a:rPr lang="en-AU" sz="1000" dirty="0"/>
              <a:t>- Gait Analysis </a:t>
            </a:r>
          </a:p>
          <a:p>
            <a:r>
              <a:rPr lang="en-AU" sz="1000" dirty="0"/>
              <a:t>- Prosthetic Socket Design</a:t>
            </a:r>
            <a:br>
              <a:rPr lang="en-AU" sz="1000" dirty="0"/>
            </a:br>
            <a:r>
              <a:rPr lang="en-AU" sz="1000" dirty="0"/>
              <a:t>- Alignment Principles</a:t>
            </a:r>
            <a:br>
              <a:rPr lang="en-AU" sz="1000" dirty="0"/>
            </a:br>
            <a:r>
              <a:rPr lang="en-AU" sz="1000" dirty="0"/>
              <a:t>- Prosthetic Components</a:t>
            </a:r>
            <a:br>
              <a:rPr lang="en-AU" sz="1000" dirty="0"/>
            </a:br>
            <a:r>
              <a:rPr lang="en-AU" sz="1000" dirty="0"/>
              <a:t>- Prescription principles</a:t>
            </a:r>
            <a:br>
              <a:rPr lang="en-AU" sz="1000" dirty="0"/>
            </a:br>
            <a:r>
              <a:rPr lang="en-AU" sz="1000" dirty="0"/>
              <a:t>- Prosthetic and Gait Training</a:t>
            </a:r>
            <a:br>
              <a:rPr lang="en-AU" sz="1000" i="1" dirty="0"/>
            </a:br>
            <a:r>
              <a:rPr lang="en-AU" sz="1000" i="1" dirty="0"/>
              <a:t>- </a:t>
            </a:r>
            <a:r>
              <a:rPr lang="en-AU" sz="1000" dirty="0"/>
              <a:t>Driving assessment &amp; training</a:t>
            </a:r>
            <a:br>
              <a:rPr lang="en-AU" sz="1000" i="1" dirty="0"/>
            </a:br>
            <a:r>
              <a:rPr lang="en-AU" sz="1000" dirty="0"/>
              <a:t>- Amputee sports</a:t>
            </a:r>
          </a:p>
          <a:p>
            <a:r>
              <a:rPr lang="en-AU" sz="1000" dirty="0"/>
              <a:t>- Osseointegration</a:t>
            </a:r>
          </a:p>
          <a:p>
            <a:r>
              <a:rPr lang="en-AU" sz="1000" dirty="0"/>
              <a:t>- Funding Schemes</a:t>
            </a:r>
          </a:p>
          <a:p>
            <a:r>
              <a:rPr lang="en-AU" sz="1000" dirty="0"/>
              <a:t> </a:t>
            </a:r>
            <a:r>
              <a:rPr lang="en-AU" sz="1100" dirty="0"/>
              <a:t>                                  </a:t>
            </a:r>
            <a:r>
              <a:rPr lang="en-AU" dirty="0"/>
              <a:t>		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4677" y="493271"/>
            <a:ext cx="276009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/>
              <a:t>The Course is designed for Allied Health Practitioners, </a:t>
            </a:r>
            <a:r>
              <a:rPr lang="en-AU" sz="1000" dirty="0" err="1"/>
              <a:t>esp</a:t>
            </a:r>
            <a:r>
              <a:rPr lang="en-AU" sz="1000" dirty="0"/>
              <a:t> Physiotherapists and OTs specialising in amputee care, </a:t>
            </a:r>
            <a:br>
              <a:rPr lang="en-AU" sz="1000" dirty="0"/>
            </a:br>
            <a:r>
              <a:rPr lang="en-AU" sz="1000" dirty="0"/>
              <a:t>AFRM trainees and Rehabilitation Medicine Physicians seeking a refresher.	</a:t>
            </a:r>
            <a:br>
              <a:rPr lang="en-AU" sz="1000" dirty="0"/>
            </a:br>
            <a:endParaRPr lang="en-AU" sz="1000" dirty="0"/>
          </a:p>
          <a:p>
            <a:r>
              <a:rPr lang="en-AU" sz="1000" dirty="0"/>
              <a:t>Includes Limb deficiency/difference in children.</a:t>
            </a:r>
          </a:p>
          <a:p>
            <a:endParaRPr lang="en-AU" sz="1000" dirty="0"/>
          </a:p>
          <a:p>
            <a:r>
              <a:rPr lang="en-AU" sz="1000" dirty="0"/>
              <a:t>The course is based upon our successful F2F course but uses an on-line format.	</a:t>
            </a:r>
          </a:p>
          <a:p>
            <a:r>
              <a:rPr lang="en-AU" sz="1000" dirty="0"/>
              <a:t>Materials supplied in digital format beforehand.</a:t>
            </a:r>
          </a:p>
          <a:p>
            <a:r>
              <a:rPr lang="en-AU" sz="1000" dirty="0"/>
              <a:t>Lecturers available for Q &amp; </a:t>
            </a:r>
            <a:r>
              <a:rPr lang="en-AU" sz="1000"/>
              <a:t>A during &amp; after </a:t>
            </a:r>
            <a:r>
              <a:rPr lang="en-AU" sz="1000" dirty="0"/>
              <a:t>every session.</a:t>
            </a:r>
          </a:p>
          <a:p>
            <a:endParaRPr lang="en-AU" sz="1000" dirty="0"/>
          </a:p>
          <a:p>
            <a:r>
              <a:rPr lang="en-AU" sz="1000" dirty="0"/>
              <a:t>5 days online.		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90854" y="82195"/>
            <a:ext cx="2016224" cy="36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Learning design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461273" y="117099"/>
            <a:ext cx="1930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Course content</a:t>
            </a:r>
          </a:p>
        </p:txBody>
      </p:sp>
    </p:spTree>
    <p:extLst>
      <p:ext uri="{BB962C8B-B14F-4D97-AF65-F5344CB8AC3E}">
        <p14:creationId xmlns:p14="http://schemas.microsoft.com/office/powerpoint/2010/main" val="3119197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4890</TotalTime>
  <Words>430</Words>
  <Application>Microsoft Office PowerPoint</Application>
  <PresentationFormat>A4 Paper (210x297 mm)</PresentationFormat>
  <Paragraphs>87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Baskerville Old Face</vt:lpstr>
      <vt:lpstr>Calibri</vt:lpstr>
      <vt:lpstr>Calibri Light</vt:lpstr>
      <vt:lpstr>Constantia </vt:lpstr>
      <vt:lpstr>Wingdings</vt:lpstr>
      <vt:lpstr>Office Theme</vt:lpstr>
      <vt:lpstr> </vt:lpstr>
      <vt:lpstr>Payment portal link:</vt:lpstr>
      <vt:lpstr>                         </vt:lpstr>
    </vt:vector>
  </TitlesOfParts>
  <Company>NSW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Flor Hajjar</dc:creator>
  <cp:lastModifiedBy>Cornelia Khaled (South Eastern Sydney LHD)</cp:lastModifiedBy>
  <cp:revision>107</cp:revision>
  <cp:lastPrinted>2019-06-26T05:23:43Z</cp:lastPrinted>
  <dcterms:created xsi:type="dcterms:W3CDTF">2018-06-27T03:26:49Z</dcterms:created>
  <dcterms:modified xsi:type="dcterms:W3CDTF">2025-09-19T00:35:41Z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6a44f01-6907-4156-9b79-a71e6c56ad93_Enabled">
    <vt:lpwstr>true</vt:lpwstr>
  </property>
  <property fmtid="{D5CDD505-2E9C-101B-9397-08002B2CF9AE}" pid="3" name="MSIP_Label_76a44f01-6907-4156-9b79-a71e6c56ad93_SetDate">
    <vt:lpwstr>2025-09-18T23:22:43Z</vt:lpwstr>
  </property>
  <property fmtid="{D5CDD505-2E9C-101B-9397-08002B2CF9AE}" pid="4" name="MSIP_Label_76a44f01-6907-4156-9b79-a71e6c56ad93_Method">
    <vt:lpwstr>Privileged</vt:lpwstr>
  </property>
  <property fmtid="{D5CDD505-2E9C-101B-9397-08002B2CF9AE}" pid="5" name="MSIP_Label_76a44f01-6907-4156-9b79-a71e6c56ad93_Name">
    <vt:lpwstr>OFFICIAL</vt:lpwstr>
  </property>
  <property fmtid="{D5CDD505-2E9C-101B-9397-08002B2CF9AE}" pid="6" name="MSIP_Label_76a44f01-6907-4156-9b79-a71e6c56ad93_SiteId">
    <vt:lpwstr>a687a7bf-02db-43df-bcbb-e7a8bda611a2</vt:lpwstr>
  </property>
  <property fmtid="{D5CDD505-2E9C-101B-9397-08002B2CF9AE}" pid="7" name="MSIP_Label_76a44f01-6907-4156-9b79-a71e6c56ad93_ActionId">
    <vt:lpwstr>5b111db6-b7e8-4b4c-8988-b55a3fe34c08</vt:lpwstr>
  </property>
  <property fmtid="{D5CDD505-2E9C-101B-9397-08002B2CF9AE}" pid="8" name="MSIP_Label_76a44f01-6907-4156-9b79-a71e6c56ad93_ContentBits">
    <vt:lpwstr>0</vt:lpwstr>
  </property>
  <property fmtid="{D5CDD505-2E9C-101B-9397-08002B2CF9AE}" pid="9" name="MSIP_Label_76a44f01-6907-4156-9b79-a71e6c56ad93_Tag">
    <vt:lpwstr>10, 0, 1, 1</vt:lpwstr>
  </property>
</Properties>
</file>